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6858000" cy="9144000" type="screen4x3"/>
  <p:notesSz cx="7077075" cy="9393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3" d="100"/>
          <a:sy n="43" d="100"/>
        </p:scale>
        <p:origin x="-1938" y="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7193B745-9A2A-435D-A424-CB0A643E04D3}" type="datetimeFigureOut">
              <a:rPr lang="en-US" smtClean="0"/>
              <a:t>4/25/2012</a:t>
            </a:fld>
            <a:endParaRPr lang="en-US"/>
          </a:p>
        </p:txBody>
      </p:sp>
      <p:sp>
        <p:nvSpPr>
          <p:cNvPr id="4" name="Slide Image Placeholder 3"/>
          <p:cNvSpPr>
            <a:spLocks noGrp="1" noRot="1" noChangeAspect="1"/>
          </p:cNvSpPr>
          <p:nvPr>
            <p:ph type="sldImg" idx="2"/>
          </p:nvPr>
        </p:nvSpPr>
        <p:spPr>
          <a:xfrm>
            <a:off x="2217738" y="704850"/>
            <a:ext cx="2641600" cy="35226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462463"/>
            <a:ext cx="5661025" cy="42259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21750"/>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921750"/>
            <a:ext cx="3067050" cy="469900"/>
          </a:xfrm>
          <a:prstGeom prst="rect">
            <a:avLst/>
          </a:prstGeom>
        </p:spPr>
        <p:txBody>
          <a:bodyPr vert="horz" lIns="91440" tIns="45720" rIns="91440" bIns="45720" rtlCol="0" anchor="b"/>
          <a:lstStyle>
            <a:lvl1pPr algn="r">
              <a:defRPr sz="1200"/>
            </a:lvl1pPr>
          </a:lstStyle>
          <a:p>
            <a:fld id="{EFA54FC2-A233-4322-A6B1-6E91D4F78AAA}" type="slidenum">
              <a:rPr lang="en-US" smtClean="0"/>
              <a:t>‹#›</a:t>
            </a:fld>
            <a:endParaRPr lang="en-US"/>
          </a:p>
        </p:txBody>
      </p:sp>
    </p:spTree>
    <p:extLst>
      <p:ext uri="{BB962C8B-B14F-4D97-AF65-F5344CB8AC3E}">
        <p14:creationId xmlns:p14="http://schemas.microsoft.com/office/powerpoint/2010/main" val="61726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1</a:t>
            </a:fld>
            <a:endParaRPr lang="en-US"/>
          </a:p>
        </p:txBody>
      </p:sp>
    </p:spTree>
    <p:extLst>
      <p:ext uri="{BB962C8B-B14F-4D97-AF65-F5344CB8AC3E}">
        <p14:creationId xmlns:p14="http://schemas.microsoft.com/office/powerpoint/2010/main" val="123587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2</a:t>
            </a:fld>
            <a:endParaRPr lang="en-US"/>
          </a:p>
        </p:txBody>
      </p:sp>
    </p:spTree>
    <p:extLst>
      <p:ext uri="{BB962C8B-B14F-4D97-AF65-F5344CB8AC3E}">
        <p14:creationId xmlns:p14="http://schemas.microsoft.com/office/powerpoint/2010/main" val="123026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3</a:t>
            </a:fld>
            <a:endParaRPr lang="en-US"/>
          </a:p>
        </p:txBody>
      </p:sp>
    </p:spTree>
    <p:extLst>
      <p:ext uri="{BB962C8B-B14F-4D97-AF65-F5344CB8AC3E}">
        <p14:creationId xmlns:p14="http://schemas.microsoft.com/office/powerpoint/2010/main" val="215817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4</a:t>
            </a:fld>
            <a:endParaRPr lang="en-US"/>
          </a:p>
        </p:txBody>
      </p:sp>
    </p:spTree>
    <p:extLst>
      <p:ext uri="{BB962C8B-B14F-4D97-AF65-F5344CB8AC3E}">
        <p14:creationId xmlns:p14="http://schemas.microsoft.com/office/powerpoint/2010/main" val="375991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5</a:t>
            </a:fld>
            <a:endParaRPr lang="en-US"/>
          </a:p>
        </p:txBody>
      </p:sp>
    </p:spTree>
    <p:extLst>
      <p:ext uri="{BB962C8B-B14F-4D97-AF65-F5344CB8AC3E}">
        <p14:creationId xmlns:p14="http://schemas.microsoft.com/office/powerpoint/2010/main" val="1383650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6</a:t>
            </a:fld>
            <a:endParaRPr lang="en-US"/>
          </a:p>
        </p:txBody>
      </p:sp>
    </p:spTree>
    <p:extLst>
      <p:ext uri="{BB962C8B-B14F-4D97-AF65-F5344CB8AC3E}">
        <p14:creationId xmlns:p14="http://schemas.microsoft.com/office/powerpoint/2010/main" val="2216240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54FC2-A233-4322-A6B1-6E91D4F78AAA}" type="slidenum">
              <a:rPr lang="en-US" smtClean="0"/>
              <a:t>7</a:t>
            </a:fld>
            <a:endParaRPr lang="en-US"/>
          </a:p>
        </p:txBody>
      </p:sp>
    </p:spTree>
    <p:extLst>
      <p:ext uri="{BB962C8B-B14F-4D97-AF65-F5344CB8AC3E}">
        <p14:creationId xmlns:p14="http://schemas.microsoft.com/office/powerpoint/2010/main" val="145686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7133203"/>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285750" y="6471216"/>
            <a:ext cx="6343650" cy="1629833"/>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285750" y="5181600"/>
            <a:ext cx="6343650" cy="12192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6172200" y="8631936"/>
            <a:ext cx="569214" cy="329184"/>
          </a:xfrm>
        </p:spPr>
        <p:txBody>
          <a:bodyPr/>
          <a:lstStyle/>
          <a:p>
            <a:fld id="{5126A005-0D9A-4802-8867-400BEC93701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26A005-0D9A-4802-8867-400BEC93701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43500" y="732369"/>
            <a:ext cx="137160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732369"/>
            <a:ext cx="468630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26A005-0D9A-4802-8867-400BEC93701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19" name="Footer Placeholder 18"/>
          <p:cNvSpPr>
            <a:spLocks noGrp="1"/>
          </p:cNvSpPr>
          <p:nvPr>
            <p:ph type="ftr" sz="quarter" idx="11"/>
          </p:nvPr>
        </p:nvSpPr>
        <p:spPr>
          <a:xfrm>
            <a:off x="2686050" y="101601"/>
            <a:ext cx="2171700" cy="385233"/>
          </a:xfrm>
        </p:spPr>
        <p:txBody>
          <a:bodyPr/>
          <a:lstStyle/>
          <a:p>
            <a:endParaRPr lang="en-US" dirty="0"/>
          </a:p>
        </p:txBody>
      </p:sp>
      <p:sp>
        <p:nvSpPr>
          <p:cNvPr id="16" name="Slide Number Placeholder 15"/>
          <p:cNvSpPr>
            <a:spLocks noGrp="1"/>
          </p:cNvSpPr>
          <p:nvPr>
            <p:ph type="sldNum" sz="quarter" idx="12"/>
          </p:nvPr>
        </p:nvSpPr>
        <p:spPr>
          <a:xfrm>
            <a:off x="6172200" y="8631936"/>
            <a:ext cx="569214" cy="329184"/>
          </a:xfrm>
        </p:spPr>
        <p:txBody>
          <a:bodyPr/>
          <a:lstStyle/>
          <a:p>
            <a:fld id="{5126A005-0D9A-4802-8867-400BEC93701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4593203"/>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285750" y="2235200"/>
            <a:ext cx="6343650" cy="16256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5126A005-0D9A-4802-8867-400BEC937018}" type="slidenum">
              <a:rPr lang="en-US" smtClean="0"/>
              <a:pPr/>
              <a:t>‹#›</a:t>
            </a:fld>
            <a:endParaRPr lang="en-US" dirty="0"/>
          </a:p>
        </p:txBody>
      </p:sp>
      <p:sp>
        <p:nvSpPr>
          <p:cNvPr id="8" name="Title 7"/>
          <p:cNvSpPr>
            <a:spLocks noGrp="1"/>
          </p:cNvSpPr>
          <p:nvPr>
            <p:ph type="title"/>
          </p:nvPr>
        </p:nvSpPr>
        <p:spPr>
          <a:xfrm>
            <a:off x="135356" y="3929447"/>
            <a:ext cx="6515100" cy="1579767"/>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226314" y="609600"/>
            <a:ext cx="6515100" cy="1121664"/>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228600" y="2133600"/>
            <a:ext cx="3143250" cy="62992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3486150" y="2133600"/>
            <a:ext cx="3257550" cy="62992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5126A005-0D9A-4802-8867-400BEC93701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228600" y="7213600"/>
            <a:ext cx="6457950" cy="1176867"/>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11083" y="889000"/>
            <a:ext cx="3217917" cy="853016"/>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3483769" y="889000"/>
            <a:ext cx="3219181" cy="853016"/>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11083" y="1754717"/>
            <a:ext cx="3217917"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3486548" y="1754717"/>
            <a:ext cx="3216402"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172200" y="8636000"/>
            <a:ext cx="571500" cy="329184"/>
          </a:xfrm>
        </p:spPr>
        <p:txBody>
          <a:bodyPr/>
          <a:lstStyle/>
          <a:p>
            <a:fld id="{5126A005-0D9A-4802-8867-400BEC937018}" type="slidenum">
              <a:rPr lang="en-US" smtClean="0"/>
              <a:pPr/>
              <a:t>‹#›</a:t>
            </a:fld>
            <a:endParaRPr lang="en-US" dirty="0"/>
          </a:p>
        </p:txBody>
      </p:sp>
      <p:sp>
        <p:nvSpPr>
          <p:cNvPr id="11" name="Straight Connector 10"/>
          <p:cNvSpPr>
            <a:spLocks noChangeShapeType="1"/>
          </p:cNvSpPr>
          <p:nvPr/>
        </p:nvSpPr>
        <p:spPr bwMode="auto">
          <a:xfrm>
            <a:off x="385762" y="8026401"/>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226314" y="609600"/>
            <a:ext cx="6515100" cy="1121664"/>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26A005-0D9A-4802-8867-400BEC93701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26A005-0D9A-4802-8867-400BEC93701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385762" y="7798823"/>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342900" y="7315200"/>
            <a:ext cx="6343650" cy="694267"/>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342900" y="812800"/>
            <a:ext cx="2256235" cy="64008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2681287" y="812800"/>
            <a:ext cx="4005263" cy="64008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26A005-0D9A-4802-8867-400BEC93701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2628900" y="822179"/>
            <a:ext cx="3771900" cy="48768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8B5BDA6F-B16E-406D-A0E5-B3A2FDF32646}" type="datetimeFigureOut">
              <a:rPr lang="en-US" smtClean="0"/>
              <a:pPr/>
              <a:t>4/25/2012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5126A005-0D9A-4802-8867-400BEC937018}" type="slidenum">
              <a:rPr lang="en-US" smtClean="0"/>
              <a:pPr/>
              <a:t>‹#›</a:t>
            </a:fld>
            <a:endParaRPr lang="en-US" dirty="0"/>
          </a:p>
        </p:txBody>
      </p:sp>
      <p:sp>
        <p:nvSpPr>
          <p:cNvPr id="17" name="Title 16"/>
          <p:cNvSpPr>
            <a:spLocks noGrp="1"/>
          </p:cNvSpPr>
          <p:nvPr>
            <p:ph type="title"/>
          </p:nvPr>
        </p:nvSpPr>
        <p:spPr>
          <a:xfrm>
            <a:off x="285750" y="6658347"/>
            <a:ext cx="4400550" cy="696384"/>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285750" y="7377624"/>
            <a:ext cx="4400550" cy="1024467"/>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1401198"/>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228600" y="2072217"/>
            <a:ext cx="6515100" cy="6034617"/>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4857750" y="101601"/>
            <a:ext cx="1885950" cy="385233"/>
          </a:xfrm>
          <a:prstGeom prst="rect">
            <a:avLst/>
          </a:prstGeom>
        </p:spPr>
        <p:txBody>
          <a:bodyPr vert="horz"/>
          <a:lstStyle>
            <a:lvl1pPr algn="l" eaLnBrk="1" latinLnBrk="0" hangingPunct="1">
              <a:defRPr kumimoji="0" sz="1200">
                <a:solidFill>
                  <a:schemeClr val="accent1">
                    <a:shade val="75000"/>
                  </a:schemeClr>
                </a:solidFill>
              </a:defRPr>
            </a:lvl1pPr>
          </a:lstStyle>
          <a:p>
            <a:fld id="{8B5BDA6F-B16E-406D-A0E5-B3A2FDF32646}" type="datetimeFigureOut">
              <a:rPr lang="en-US" smtClean="0"/>
              <a:pPr/>
              <a:t>4/25/2012</a:t>
            </a:fld>
            <a:endParaRPr lang="en-US" dirty="0"/>
          </a:p>
        </p:txBody>
      </p:sp>
      <p:sp>
        <p:nvSpPr>
          <p:cNvPr id="28" name="Footer Placeholder 27"/>
          <p:cNvSpPr>
            <a:spLocks noGrp="1"/>
          </p:cNvSpPr>
          <p:nvPr>
            <p:ph type="ftr" sz="quarter" idx="3"/>
          </p:nvPr>
        </p:nvSpPr>
        <p:spPr>
          <a:xfrm>
            <a:off x="2343150" y="101601"/>
            <a:ext cx="2514600" cy="385233"/>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6172200" y="8636001"/>
            <a:ext cx="571500" cy="325967"/>
          </a:xfrm>
          <a:prstGeom prst="rect">
            <a:avLst/>
          </a:prstGeom>
        </p:spPr>
        <p:txBody>
          <a:bodyPr vert="horz"/>
          <a:lstStyle>
            <a:lvl1pPr algn="r" eaLnBrk="1" latinLnBrk="0" hangingPunct="1">
              <a:defRPr kumimoji="0" sz="1200">
                <a:solidFill>
                  <a:schemeClr val="accent1">
                    <a:shade val="75000"/>
                  </a:schemeClr>
                </a:solidFill>
              </a:defRPr>
            </a:lvl1pPr>
          </a:lstStyle>
          <a:p>
            <a:fld id="{5126A005-0D9A-4802-8867-400BEC937018}" type="slidenum">
              <a:rPr lang="en-US" smtClean="0"/>
              <a:pPr/>
              <a:t>‹#›</a:t>
            </a:fld>
            <a:endParaRPr lang="en-US" dirty="0"/>
          </a:p>
        </p:txBody>
      </p:sp>
      <p:sp>
        <p:nvSpPr>
          <p:cNvPr id="10" name="Title Placeholder 9"/>
          <p:cNvSpPr>
            <a:spLocks noGrp="1"/>
          </p:cNvSpPr>
          <p:nvPr>
            <p:ph type="title"/>
          </p:nvPr>
        </p:nvSpPr>
        <p:spPr>
          <a:xfrm>
            <a:off x="228600" y="609600"/>
            <a:ext cx="6515100" cy="11176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385762" y="1401198"/>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385762" y="1410649"/>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5829300" cy="1905000"/>
          </a:xfrm>
        </p:spPr>
        <p:txBody>
          <a:bodyPr>
            <a:noAutofit/>
          </a:bodyPr>
          <a:lstStyle/>
          <a:p>
            <a:pPr algn="ctr"/>
            <a:r>
              <a:rPr lang="en-US" sz="2400" dirty="0" smtClean="0">
                <a:latin typeface="Academy Engraved LET" pitchFamily="2" charset="0"/>
              </a:rPr>
              <a:t>San Francisco Bay Area </a:t>
            </a:r>
            <a:br>
              <a:rPr lang="en-US" sz="2400" dirty="0" smtClean="0">
                <a:latin typeface="Academy Engraved LET" pitchFamily="2" charset="0"/>
              </a:rPr>
            </a:br>
            <a:r>
              <a:rPr lang="en-US" sz="2400" dirty="0" smtClean="0">
                <a:latin typeface="Academy Engraved LET" pitchFamily="2" charset="0"/>
              </a:rPr>
              <a:t>Chapter</a:t>
            </a:r>
            <a:br>
              <a:rPr lang="en-US" sz="2400" dirty="0" smtClean="0">
                <a:latin typeface="Academy Engraved LET" pitchFamily="2" charset="0"/>
              </a:rPr>
            </a:br>
            <a:r>
              <a:rPr lang="en-US" sz="2400" dirty="0" smtClean="0">
                <a:latin typeface="Academy Engraved LET" pitchFamily="2" charset="0"/>
              </a:rPr>
              <a:t/>
            </a:r>
            <a:br>
              <a:rPr lang="en-US" sz="2400" dirty="0" smtClean="0">
                <a:latin typeface="Academy Engraved LET" pitchFamily="2" charset="0"/>
              </a:rPr>
            </a:br>
            <a:r>
              <a:rPr lang="en-US" sz="2400" dirty="0" smtClean="0">
                <a:latin typeface="Academy Engraved LET" pitchFamily="2" charset="0"/>
              </a:rPr>
              <a:t>Fundraising Management </a:t>
            </a:r>
            <a:br>
              <a:rPr lang="en-US" sz="2400" dirty="0" smtClean="0">
                <a:latin typeface="Academy Engraved LET" pitchFamily="2" charset="0"/>
              </a:rPr>
            </a:br>
            <a:r>
              <a:rPr lang="en-US" sz="2400" dirty="0" smtClean="0">
                <a:latin typeface="Academy Engraved LET" pitchFamily="2" charset="0"/>
              </a:rPr>
              <a:t>Guide</a:t>
            </a:r>
            <a:endParaRPr lang="en-US" sz="2400" dirty="0">
              <a:latin typeface="Academy Engraved LET" pitchFamily="2" charset="0"/>
            </a:endParaRPr>
          </a:p>
        </p:txBody>
      </p:sp>
      <p:pic>
        <p:nvPicPr>
          <p:cNvPr id="4" name="Picture 3" descr="SFBA Chapter Logo.jpg"/>
          <p:cNvPicPr>
            <a:picLocks noChangeAspect="1"/>
          </p:cNvPicPr>
          <p:nvPr/>
        </p:nvPicPr>
        <p:blipFill>
          <a:blip r:embed="rId3" cstate="print"/>
          <a:stretch>
            <a:fillRect/>
          </a:stretch>
        </p:blipFill>
        <p:spPr>
          <a:xfrm>
            <a:off x="2286000" y="3276600"/>
            <a:ext cx="2286000" cy="2958353"/>
          </a:xfrm>
          <a:prstGeom prst="ellipse">
            <a:avLst/>
          </a:prstGeom>
          <a:ln>
            <a:noFill/>
          </a:ln>
          <a:effectLst>
            <a:softEdge rad="112500"/>
          </a:effectLst>
        </p:spPr>
      </p:pic>
      <p:sp>
        <p:nvSpPr>
          <p:cNvPr id="5" name="TextBox 4"/>
          <p:cNvSpPr txBox="1"/>
          <p:nvPr/>
        </p:nvSpPr>
        <p:spPr>
          <a:xfrm>
            <a:off x="3200400" y="7315200"/>
            <a:ext cx="3276600" cy="338554"/>
          </a:xfrm>
          <a:prstGeom prst="rect">
            <a:avLst/>
          </a:prstGeom>
          <a:noFill/>
        </p:spPr>
        <p:txBody>
          <a:bodyPr wrap="square" rtlCol="0">
            <a:spAutoFit/>
          </a:bodyPr>
          <a:lstStyle/>
          <a:p>
            <a:r>
              <a:rPr lang="en-US" sz="1600" dirty="0" smtClean="0"/>
              <a:t>National Naval Officers Association</a:t>
            </a:r>
            <a:endParaRPr lang="en-US" sz="1600" dirty="0"/>
          </a:p>
        </p:txBody>
      </p:sp>
      <p:pic>
        <p:nvPicPr>
          <p:cNvPr id="6" name="Picture 5" descr="NNOA Logo.gif"/>
          <p:cNvPicPr>
            <a:picLocks noChangeAspect="1"/>
          </p:cNvPicPr>
          <p:nvPr/>
        </p:nvPicPr>
        <p:blipFill>
          <a:blip r:embed="rId4" cstate="print"/>
          <a:stretch>
            <a:fillRect/>
          </a:stretch>
        </p:blipFill>
        <p:spPr>
          <a:xfrm>
            <a:off x="2438400" y="7239000"/>
            <a:ext cx="746760" cy="649357"/>
          </a:xfrm>
          <a:prstGeom prst="ellipse">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6248400" cy="762000"/>
          </a:xfrm>
        </p:spPr>
        <p:txBody>
          <a:bodyPr>
            <a:normAutofit/>
          </a:bodyPr>
          <a:lstStyle/>
          <a:p>
            <a:r>
              <a:rPr lang="en-US" sz="2400" dirty="0" smtClean="0"/>
              <a:t>SFBA Fundraising Management Guide</a:t>
            </a:r>
            <a:endParaRPr lang="en-US" sz="2400" dirty="0"/>
          </a:p>
        </p:txBody>
      </p:sp>
      <p:sp>
        <p:nvSpPr>
          <p:cNvPr id="4" name="TextBox 3"/>
          <p:cNvSpPr txBox="1"/>
          <p:nvPr/>
        </p:nvSpPr>
        <p:spPr>
          <a:xfrm>
            <a:off x="685800" y="1981200"/>
            <a:ext cx="5486400" cy="4524315"/>
          </a:xfrm>
          <a:prstGeom prst="rect">
            <a:avLst/>
          </a:prstGeom>
          <a:noFill/>
        </p:spPr>
        <p:txBody>
          <a:bodyPr wrap="square" rtlCol="0">
            <a:spAutoFit/>
          </a:bodyPr>
          <a:lstStyle/>
          <a:p>
            <a:r>
              <a:rPr lang="en-US" sz="1200" dirty="0" smtClean="0"/>
              <a:t>The San Francisco Bay Area (SFBA) Chapter of the National Naval Officers Association (NNOA) has established an annual fundraising season that begins with volunteer crowd control services at professional auto racing events starting in May and culminate with an annual crab fest celebration in late February or early March.</a:t>
            </a:r>
          </a:p>
          <a:p>
            <a:endParaRPr lang="en-US" sz="1200" dirty="0"/>
          </a:p>
          <a:p>
            <a:r>
              <a:rPr lang="en-US" sz="1200" dirty="0" smtClean="0"/>
              <a:t>This document provides some general discussion about the fundraising events to help facilitate a successful fundraising season. The below list illustrates the chapter’s established fundraising opportunities.</a:t>
            </a:r>
          </a:p>
          <a:p>
            <a:endParaRPr lang="en-US" sz="1200" dirty="0" smtClean="0"/>
          </a:p>
          <a:p>
            <a:pPr lvl="1">
              <a:buFont typeface="Arial" pitchFamily="34" charset="0"/>
              <a:buChar char="•"/>
            </a:pPr>
            <a:r>
              <a:rPr lang="en-US" sz="1200" dirty="0" smtClean="0"/>
              <a:t>Auto Racing Events</a:t>
            </a:r>
          </a:p>
          <a:p>
            <a:pPr lvl="1"/>
            <a:endParaRPr lang="en-US" sz="1200" dirty="0" smtClean="0"/>
          </a:p>
          <a:p>
            <a:pPr lvl="2">
              <a:buFont typeface="Arial" pitchFamily="34" charset="0"/>
              <a:buChar char="•"/>
            </a:pPr>
            <a:r>
              <a:rPr lang="en-US" sz="1200" dirty="0" smtClean="0"/>
              <a:t>AMA Super Bike Races – Infineon Raceway – May</a:t>
            </a:r>
          </a:p>
          <a:p>
            <a:pPr lvl="2">
              <a:buFont typeface="Arial" pitchFamily="34" charset="0"/>
              <a:buChar char="•"/>
            </a:pPr>
            <a:r>
              <a:rPr lang="en-US" sz="1200" dirty="0" smtClean="0"/>
              <a:t>NASCAR GT350 – Infineon Raceway – June</a:t>
            </a:r>
          </a:p>
          <a:p>
            <a:pPr lvl="2">
              <a:buFont typeface="Arial" pitchFamily="34" charset="0"/>
              <a:buChar char="•"/>
            </a:pPr>
            <a:r>
              <a:rPr lang="en-US" sz="1200" dirty="0" smtClean="0"/>
              <a:t>NHRA Drag Races – Infineon Raceway – July</a:t>
            </a:r>
          </a:p>
          <a:p>
            <a:pPr lvl="2">
              <a:buFont typeface="Arial" pitchFamily="34" charset="0"/>
              <a:buChar char="•"/>
            </a:pPr>
            <a:r>
              <a:rPr lang="en-US" sz="1200" dirty="0" smtClean="0"/>
              <a:t>IZOD Indy Races – Infineon Raceway – August</a:t>
            </a:r>
          </a:p>
          <a:p>
            <a:pPr lvl="2"/>
            <a:endParaRPr lang="en-US" sz="1200" dirty="0" smtClean="0"/>
          </a:p>
          <a:p>
            <a:pPr lvl="1">
              <a:buFont typeface="Arial" pitchFamily="34" charset="0"/>
              <a:buChar char="•"/>
            </a:pPr>
            <a:r>
              <a:rPr lang="en-US" sz="1200" dirty="0" smtClean="0"/>
              <a:t>National Conference Silent Auction</a:t>
            </a:r>
          </a:p>
          <a:p>
            <a:pPr lvl="1"/>
            <a:endParaRPr lang="en-US" sz="1200" dirty="0" smtClean="0"/>
          </a:p>
          <a:p>
            <a:pPr lvl="1">
              <a:buFont typeface="Arial" pitchFamily="34" charset="0"/>
              <a:buChar char="•"/>
            </a:pPr>
            <a:r>
              <a:rPr lang="en-US" sz="1200" dirty="0" smtClean="0"/>
              <a:t>San Francisco 49er Football Event Staff – September thru January</a:t>
            </a:r>
          </a:p>
          <a:p>
            <a:pPr lvl="1"/>
            <a:endParaRPr lang="en-US" sz="1200" dirty="0" smtClean="0"/>
          </a:p>
          <a:p>
            <a:pPr lvl="1">
              <a:buFont typeface="Arial" pitchFamily="34" charset="0"/>
              <a:buChar char="•"/>
            </a:pPr>
            <a:r>
              <a:rPr lang="en-US" sz="1200" dirty="0" smtClean="0"/>
              <a:t>SFBA Crab Fest – February or March</a:t>
            </a:r>
          </a:p>
          <a:p>
            <a:pPr lvl="1"/>
            <a:endParaRPr lang="en-US" sz="1200" dirty="0" smtClean="0"/>
          </a:p>
          <a:p>
            <a:pPr lvl="1">
              <a:buFont typeface="Arial" pitchFamily="34" charset="0"/>
              <a:buChar char="•"/>
            </a:pPr>
            <a:r>
              <a:rPr lang="en-US" sz="1200" dirty="0" smtClean="0"/>
              <a:t>Soliciting Donations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5181600" cy="609600"/>
          </a:xfrm>
        </p:spPr>
        <p:txBody>
          <a:bodyPr>
            <a:normAutofit/>
          </a:bodyPr>
          <a:lstStyle/>
          <a:p>
            <a:r>
              <a:rPr lang="en-US" sz="2400" dirty="0" smtClean="0"/>
              <a:t>Auto Racing</a:t>
            </a:r>
            <a:endParaRPr lang="en-US" sz="2400" dirty="0"/>
          </a:p>
        </p:txBody>
      </p:sp>
      <p:sp>
        <p:nvSpPr>
          <p:cNvPr id="4" name="TextBox 3"/>
          <p:cNvSpPr txBox="1"/>
          <p:nvPr/>
        </p:nvSpPr>
        <p:spPr>
          <a:xfrm>
            <a:off x="762000" y="2286000"/>
            <a:ext cx="5257800" cy="5486400"/>
          </a:xfrm>
          <a:prstGeom prst="rect">
            <a:avLst/>
          </a:prstGeom>
          <a:noFill/>
        </p:spPr>
        <p:txBody>
          <a:bodyPr wrap="square" rtlCol="0">
            <a:spAutoFit/>
          </a:bodyPr>
          <a:lstStyle/>
          <a:p>
            <a:r>
              <a:rPr lang="en-US" sz="1200" dirty="0" smtClean="0"/>
              <a:t>In 2011, the chapter established a relationship with the Morale Committee at the United States Coast Guard (USCG) Communication Area Master Station Pacific (CAMSPAC) at Point Reyes, CA to assist with volunteer services at professional auto racing events. These opportunities allow CAMSPAC and the chapter to raise money to support the station morale fund and the chapter’s scholarship foundation.</a:t>
            </a:r>
          </a:p>
          <a:p>
            <a:endParaRPr lang="en-US" sz="1200" dirty="0"/>
          </a:p>
          <a:p>
            <a:r>
              <a:rPr lang="en-US" sz="1200" dirty="0" smtClean="0"/>
              <a:t>The chapter fundraising coordinator shall maintain close contact with the morale committee chairperson to arrange for and coordinate volunteer support at the annual Infineon Raceway AMA Super Bike, NASCAR, NHRA, and Indy Car racing events, starting in May and ending in August. Notification for support, along with solicitation for participation is normally done 4-5 weeks in advance to give volunteers  time to plan and/or adjust their personal schedules.</a:t>
            </a:r>
          </a:p>
          <a:p>
            <a:endParaRPr lang="en-US" sz="1200" dirty="0"/>
          </a:p>
          <a:p>
            <a:r>
              <a:rPr lang="en-US" sz="1200" dirty="0" smtClean="0"/>
              <a:t>Participation in these events are in collaboration and cooperation with the Travis AFB Morale Committee. The CAMSPAC morale committee chairperson coordinates directly with the Infineon Raceway Security Chief who informs him of how many volunteers are needed. The CAMSPAC morale committee chairperson solicits volunteers from the chapter and from among station crewmembers. </a:t>
            </a:r>
          </a:p>
          <a:p>
            <a:endParaRPr lang="en-US" sz="1200" dirty="0"/>
          </a:p>
          <a:p>
            <a:r>
              <a:rPr lang="en-US" sz="1200" dirty="0" smtClean="0"/>
              <a:t>After contacting the chapter fundraising coordinator, an email is sent to all chapter members asking for their support at the upcoming event. Names are collected and forward to the timekeeper. Attendance details, e.g., attire, reporting times, work details, and specific directions are provided to selected volunteers.  </a:t>
            </a:r>
          </a:p>
          <a:p>
            <a:endParaRPr lang="en-US" sz="1200" dirty="0"/>
          </a:p>
          <a:p>
            <a:r>
              <a:rPr lang="en-US" sz="1200" dirty="0" smtClean="0"/>
              <a:t>Payment for the hours volunteered usually come about six (6) weeks following the event, and is paid from the CAMSPAC Morale account.</a:t>
            </a:r>
            <a:endParaRPr lang="en-US" sz="1200" dirty="0"/>
          </a:p>
        </p:txBody>
      </p:sp>
      <p:pic>
        <p:nvPicPr>
          <p:cNvPr id="5" name="Picture 4" descr="IMG01266-20110730-0928_crop.jpg"/>
          <p:cNvPicPr>
            <a:picLocks noChangeAspect="1"/>
          </p:cNvPicPr>
          <p:nvPr/>
        </p:nvPicPr>
        <p:blipFill>
          <a:blip r:embed="rId3" cstate="print"/>
          <a:stretch>
            <a:fillRect/>
          </a:stretch>
        </p:blipFill>
        <p:spPr>
          <a:xfrm>
            <a:off x="2914651" y="0"/>
            <a:ext cx="3943350" cy="2057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6324600" cy="762000"/>
          </a:xfrm>
        </p:spPr>
        <p:txBody>
          <a:bodyPr>
            <a:normAutofit/>
          </a:bodyPr>
          <a:lstStyle/>
          <a:p>
            <a:r>
              <a:rPr lang="en-US" sz="2400" dirty="0" smtClean="0"/>
              <a:t>National Conference Silent Auction</a:t>
            </a:r>
            <a:endParaRPr lang="en-US" sz="2400" dirty="0"/>
          </a:p>
        </p:txBody>
      </p:sp>
      <p:sp>
        <p:nvSpPr>
          <p:cNvPr id="4" name="TextBox 3"/>
          <p:cNvSpPr txBox="1"/>
          <p:nvPr/>
        </p:nvSpPr>
        <p:spPr>
          <a:xfrm>
            <a:off x="3886200" y="1752600"/>
            <a:ext cx="2057400" cy="2308324"/>
          </a:xfrm>
          <a:prstGeom prst="rect">
            <a:avLst/>
          </a:prstGeom>
          <a:noFill/>
        </p:spPr>
        <p:txBody>
          <a:bodyPr wrap="square" rtlCol="0">
            <a:spAutoFit/>
          </a:bodyPr>
          <a:lstStyle/>
          <a:p>
            <a:r>
              <a:rPr lang="en-US" sz="1200" dirty="0" smtClean="0"/>
              <a:t>Each year, CDR Denise McCallaCreary (Chapter Silent Auction Coordinator) work a silent auction at the national conference to raise money for at the national level and chapter level. Funding returned to the chapter is used to support the chapter scholarship foundation and chapter operating expenses.</a:t>
            </a:r>
          </a:p>
        </p:txBody>
      </p:sp>
      <p:pic>
        <p:nvPicPr>
          <p:cNvPr id="6" name="Picture 5" descr="IMG01933-20120423-1618.jpg"/>
          <p:cNvPicPr>
            <a:picLocks noChangeAspect="1"/>
          </p:cNvPicPr>
          <p:nvPr/>
        </p:nvPicPr>
        <p:blipFill>
          <a:blip r:embed="rId3" cstate="print"/>
          <a:stretch>
            <a:fillRect/>
          </a:stretch>
        </p:blipFill>
        <p:spPr>
          <a:xfrm>
            <a:off x="0" y="1524000"/>
            <a:ext cx="3657600" cy="2743200"/>
          </a:xfrm>
          <a:prstGeom prst="rect">
            <a:avLst/>
          </a:prstGeom>
        </p:spPr>
      </p:pic>
      <p:sp>
        <p:nvSpPr>
          <p:cNvPr id="8" name="TextBox 7"/>
          <p:cNvSpPr txBox="1"/>
          <p:nvPr/>
        </p:nvSpPr>
        <p:spPr>
          <a:xfrm>
            <a:off x="609600" y="4495800"/>
            <a:ext cx="5486400" cy="1754326"/>
          </a:xfrm>
          <a:prstGeom prst="rect">
            <a:avLst/>
          </a:prstGeom>
          <a:noFill/>
        </p:spPr>
        <p:txBody>
          <a:bodyPr wrap="square" rtlCol="0">
            <a:spAutoFit/>
          </a:bodyPr>
          <a:lstStyle/>
          <a:p>
            <a:r>
              <a:rPr lang="en-US" sz="1200" dirty="0" smtClean="0"/>
              <a:t>Several months before the national conference, Denise solicits donations to be auctioned at the conference. She manages a booth where conference attendees bid on donated items. The highest bidder wins the purchase. </a:t>
            </a:r>
          </a:p>
          <a:p>
            <a:endParaRPr lang="en-US" sz="1200" dirty="0" smtClean="0"/>
          </a:p>
          <a:p>
            <a:r>
              <a:rPr lang="en-US" sz="1200" dirty="0" smtClean="0"/>
              <a:t>Donated items can include: soaps, coffee, hotel accommodations and/or prizes, home appliances, floral gifts, entertainment coupons, gift certificates, etc., anything that can be sold. The auction coordinator will arrange shipment of small items to the conference. Large items can be auctioned by consignment (pictures, with shipment to be arranged by provider). </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4953000" cy="762000"/>
          </a:xfrm>
        </p:spPr>
        <p:txBody>
          <a:bodyPr>
            <a:normAutofit/>
          </a:bodyPr>
          <a:lstStyle/>
          <a:p>
            <a:r>
              <a:rPr lang="en-US" sz="2400" dirty="0" smtClean="0"/>
              <a:t>San Francisco 49er Football</a:t>
            </a:r>
            <a:endParaRPr lang="en-US" sz="2400" dirty="0"/>
          </a:p>
        </p:txBody>
      </p:sp>
      <p:pic>
        <p:nvPicPr>
          <p:cNvPr id="4" name="Picture 3" descr="IMG01459-20111030-1527.jpg"/>
          <p:cNvPicPr>
            <a:picLocks noChangeAspect="1"/>
          </p:cNvPicPr>
          <p:nvPr/>
        </p:nvPicPr>
        <p:blipFill>
          <a:blip r:embed="rId3" cstate="print"/>
          <a:stretch>
            <a:fillRect/>
          </a:stretch>
        </p:blipFill>
        <p:spPr>
          <a:xfrm>
            <a:off x="3124200" y="1524000"/>
            <a:ext cx="3733800" cy="2590800"/>
          </a:xfrm>
          <a:prstGeom prst="rect">
            <a:avLst/>
          </a:prstGeom>
        </p:spPr>
      </p:pic>
      <p:sp>
        <p:nvSpPr>
          <p:cNvPr id="5" name="TextBox 4"/>
          <p:cNvSpPr txBox="1"/>
          <p:nvPr/>
        </p:nvSpPr>
        <p:spPr>
          <a:xfrm>
            <a:off x="685800" y="1447800"/>
            <a:ext cx="2362200" cy="2862322"/>
          </a:xfrm>
          <a:prstGeom prst="rect">
            <a:avLst/>
          </a:prstGeom>
          <a:noFill/>
        </p:spPr>
        <p:txBody>
          <a:bodyPr wrap="square" rtlCol="0">
            <a:spAutoFit/>
          </a:bodyPr>
          <a:lstStyle/>
          <a:p>
            <a:r>
              <a:rPr lang="en-US" sz="1200" dirty="0" smtClean="0"/>
              <a:t>In 2011, the chapter established a relationship with the Morale Committee at the United States Coast Guard (USCG) Communication Area Master Station Pacific (CAMSPAC) at Point Reyes, CA to assist with volunteer services at San Francisco 49er professional football games. These opportunities allow CAMSPAC and the chapter to raise money to support the station morale fund and the chapter’s scholarship foundation.</a:t>
            </a:r>
          </a:p>
        </p:txBody>
      </p:sp>
      <p:sp>
        <p:nvSpPr>
          <p:cNvPr id="6" name="TextBox 5"/>
          <p:cNvSpPr txBox="1"/>
          <p:nvPr/>
        </p:nvSpPr>
        <p:spPr>
          <a:xfrm>
            <a:off x="685800" y="4267200"/>
            <a:ext cx="5486400" cy="3970318"/>
          </a:xfrm>
          <a:prstGeom prst="rect">
            <a:avLst/>
          </a:prstGeom>
          <a:noFill/>
        </p:spPr>
        <p:txBody>
          <a:bodyPr wrap="square" rtlCol="0">
            <a:spAutoFit/>
          </a:bodyPr>
          <a:lstStyle/>
          <a:p>
            <a:r>
              <a:rPr lang="en-US" sz="1200" dirty="0" smtClean="0"/>
              <a:t>The chapter fundraising coordinator shall maintain close contact with the morale committee chairperson to arrange for volunteer support at 49er home games, starting in September and ending in December – an extended season will depend on the 49ers making the playoffs and having home playoff games. Notification for support, along with solicitation for participation is normally done 2-3 weeks in advance to give volunteers  time to plan and/or adjust their personal schedules.</a:t>
            </a:r>
          </a:p>
          <a:p>
            <a:endParaRPr lang="en-US" sz="1200" dirty="0" smtClean="0"/>
          </a:p>
          <a:p>
            <a:r>
              <a:rPr lang="en-US" sz="1200" dirty="0" smtClean="0"/>
              <a:t>Participation in these events are in collaboration and cooperation with the Travis AFB Morale Committee. The CAMSPAC morale committee chairperson coordinates directly with CDC Security a local company that provides event staff services for the 49ers. The CDC security chief will inform him of how many volunteers are needed. The CAMSPAC morale committee chairperson solicits volunteers from the chapter and from among station personnel.</a:t>
            </a:r>
          </a:p>
          <a:p>
            <a:endParaRPr lang="en-US" sz="1200" dirty="0" smtClean="0"/>
          </a:p>
          <a:p>
            <a:r>
              <a:rPr lang="en-US" sz="1200" dirty="0" smtClean="0"/>
              <a:t>After contacting the chapter fundraising coordinator, an email is sent to all chapter members asking for their support at the upcoming event. Names are collected and forward to the timekeeper. Attendance details, e.g., attire, reporting times, work details, and specific directions  are provided to selected volunteers. </a:t>
            </a:r>
          </a:p>
          <a:p>
            <a:endParaRPr lang="en-US" sz="1200" dirty="0" smtClean="0"/>
          </a:p>
          <a:p>
            <a:r>
              <a:rPr lang="en-US" sz="1200" dirty="0" smtClean="0"/>
              <a:t>Payment for the hours volunteered usually come about six (6) weeks following the event, and is paid from the CAMSPAC Morale account.</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609600"/>
            <a:ext cx="3048000" cy="685800"/>
          </a:xfrm>
        </p:spPr>
        <p:txBody>
          <a:bodyPr>
            <a:normAutofit/>
          </a:bodyPr>
          <a:lstStyle/>
          <a:p>
            <a:r>
              <a:rPr lang="en-US" sz="2400" dirty="0" smtClean="0"/>
              <a:t>CHAPTER CrAB fEST</a:t>
            </a:r>
            <a:endParaRPr lang="en-US" sz="2400" dirty="0"/>
          </a:p>
        </p:txBody>
      </p:sp>
      <p:pic>
        <p:nvPicPr>
          <p:cNvPr id="4" name="Picture 3" descr="Crab Fest 2012 Flyer_page001.jpg"/>
          <p:cNvPicPr>
            <a:picLocks noChangeAspect="1"/>
          </p:cNvPicPr>
          <p:nvPr/>
        </p:nvPicPr>
        <p:blipFill>
          <a:blip r:embed="rId3" cstate="print"/>
          <a:stretch>
            <a:fillRect/>
          </a:stretch>
        </p:blipFill>
        <p:spPr>
          <a:xfrm>
            <a:off x="0" y="-1"/>
            <a:ext cx="3124200" cy="4419233"/>
          </a:xfrm>
          <a:prstGeom prst="rect">
            <a:avLst/>
          </a:prstGeom>
        </p:spPr>
      </p:pic>
      <p:sp>
        <p:nvSpPr>
          <p:cNvPr id="5" name="TextBox 4"/>
          <p:cNvSpPr txBox="1"/>
          <p:nvPr/>
        </p:nvSpPr>
        <p:spPr>
          <a:xfrm>
            <a:off x="3200400" y="2590800"/>
            <a:ext cx="2971800" cy="1754326"/>
          </a:xfrm>
          <a:prstGeom prst="rect">
            <a:avLst/>
          </a:prstGeom>
          <a:noFill/>
        </p:spPr>
        <p:txBody>
          <a:bodyPr wrap="square" rtlCol="0">
            <a:spAutoFit/>
          </a:bodyPr>
          <a:lstStyle/>
          <a:p>
            <a:r>
              <a:rPr lang="en-US" sz="1200" dirty="0" smtClean="0"/>
              <a:t>To end the chapter fundraising season a crab fest will be given, inviting folks from the surrounding Bay Area communities.</a:t>
            </a:r>
          </a:p>
          <a:p>
            <a:endParaRPr lang="en-US" sz="1200" dirty="0"/>
          </a:p>
          <a:p>
            <a:r>
              <a:rPr lang="en-US" sz="1200" dirty="0" smtClean="0"/>
              <a:t>The planning committee should begin meeting and discussing the event, 6-8 months out, but some negotiations should be started earlier, i.e., entertainment, facilities, decorations, and donations.</a:t>
            </a:r>
            <a:endParaRPr lang="en-US" sz="1200" dirty="0"/>
          </a:p>
        </p:txBody>
      </p:sp>
      <p:sp>
        <p:nvSpPr>
          <p:cNvPr id="6" name="TextBox 5"/>
          <p:cNvSpPr txBox="1"/>
          <p:nvPr/>
        </p:nvSpPr>
        <p:spPr>
          <a:xfrm>
            <a:off x="762000" y="4495800"/>
            <a:ext cx="5410200" cy="3231654"/>
          </a:xfrm>
          <a:prstGeom prst="rect">
            <a:avLst/>
          </a:prstGeom>
          <a:noFill/>
        </p:spPr>
        <p:txBody>
          <a:bodyPr wrap="square" rtlCol="0">
            <a:spAutoFit/>
          </a:bodyPr>
          <a:lstStyle/>
          <a:p>
            <a:r>
              <a:rPr lang="en-US" sz="1200" dirty="0" smtClean="0"/>
              <a:t>The planning committee shall reference the crab fest planning guide located on the chapter website. This management tool provides timing and process, an event checklist, and a spreadsheet to develop a budget and menu.</a:t>
            </a:r>
          </a:p>
          <a:p>
            <a:endParaRPr lang="en-US" sz="1200" dirty="0"/>
          </a:p>
          <a:p>
            <a:r>
              <a:rPr lang="en-US" sz="1200" dirty="0" smtClean="0"/>
              <a:t>The goals in to have 100-150 guests attend, and the price of ticket sales will be based on the price of crab. Alcohol is permitted but will affect the overall cost of the ticket. The recommendation is $30-$40 a ticket with an extra $5 cost to the alcohol consumer., provided alcohol sale is prohibited.</a:t>
            </a:r>
          </a:p>
          <a:p>
            <a:endParaRPr lang="en-US" sz="1200" dirty="0"/>
          </a:p>
          <a:p>
            <a:r>
              <a:rPr lang="en-US" sz="1200" dirty="0" smtClean="0"/>
              <a:t>The planning guide also provide setup diagrams, sample announcement brochure, order of events, (program), and a list of subcommittee needs and procedures., and tips on meeting schedules .</a:t>
            </a:r>
          </a:p>
          <a:p>
            <a:endParaRPr lang="en-US" sz="1200" dirty="0"/>
          </a:p>
          <a:p>
            <a:r>
              <a:rPr lang="en-US" sz="1200" dirty="0" smtClean="0"/>
              <a:t>Tax donation forms are included. The crab fest also provides the perfect opportunities for a membership drive, and sample membership forms are included in the guide. Be sure to add donated merchandize, donated services, and cash donations to the gross for tax purposes. </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3352800" cy="685800"/>
          </a:xfrm>
        </p:spPr>
        <p:txBody>
          <a:bodyPr>
            <a:normAutofit/>
          </a:bodyPr>
          <a:lstStyle/>
          <a:p>
            <a:r>
              <a:rPr lang="en-US" sz="2400" dirty="0" smtClean="0"/>
              <a:t>Donations</a:t>
            </a:r>
            <a:endParaRPr lang="en-US" sz="2400" dirty="0"/>
          </a:p>
        </p:txBody>
      </p:sp>
      <p:sp>
        <p:nvSpPr>
          <p:cNvPr id="4" name="TextBox 3"/>
          <p:cNvSpPr txBox="1"/>
          <p:nvPr/>
        </p:nvSpPr>
        <p:spPr>
          <a:xfrm>
            <a:off x="4419600" y="1981200"/>
            <a:ext cx="1905000" cy="5632311"/>
          </a:xfrm>
          <a:prstGeom prst="rect">
            <a:avLst/>
          </a:prstGeom>
          <a:noFill/>
        </p:spPr>
        <p:txBody>
          <a:bodyPr wrap="square" rtlCol="0">
            <a:spAutoFit/>
          </a:bodyPr>
          <a:lstStyle/>
          <a:p>
            <a:r>
              <a:rPr lang="en-US" sz="1200" dirty="0" smtClean="0"/>
              <a:t>Letters are sent to prominent business in throughout the Bay Area asking their support for the chapter scholarship foundation. Letters should be mailed in the fall, with an expected return on investment sometime after the new year.</a:t>
            </a:r>
          </a:p>
          <a:p>
            <a:endParaRPr lang="en-US" sz="1200" dirty="0" smtClean="0"/>
          </a:p>
          <a:p>
            <a:r>
              <a:rPr lang="en-US" sz="1200" dirty="0" smtClean="0"/>
              <a:t>The chapter scholarship chairperson will have the list of local businesses where the donation solicitation will be sent. All letters will be signed by the chapter president and shall include the national tax exempt code. </a:t>
            </a:r>
          </a:p>
          <a:p>
            <a:endParaRPr lang="en-US" sz="1200" dirty="0" smtClean="0"/>
          </a:p>
          <a:p>
            <a:r>
              <a:rPr lang="en-US" sz="1200" dirty="0" smtClean="0"/>
              <a:t>A copy of the chapter business plan and/or chapter brochure shall accompany the donation request. A sample letter exist in the chapter management tools located on the chapter website.</a:t>
            </a:r>
            <a:endParaRPr lang="en-US" sz="1200" dirty="0"/>
          </a:p>
        </p:txBody>
      </p:sp>
      <p:graphicFrame>
        <p:nvGraphicFramePr>
          <p:cNvPr id="1028" name="Object 4"/>
          <p:cNvGraphicFramePr>
            <a:graphicFrameLocks noChangeAspect="1"/>
          </p:cNvGraphicFramePr>
          <p:nvPr/>
        </p:nvGraphicFramePr>
        <p:xfrm>
          <a:off x="609600" y="2057400"/>
          <a:ext cx="3749662" cy="5334000"/>
        </p:xfrm>
        <a:graphic>
          <a:graphicData uri="http://schemas.openxmlformats.org/presentationml/2006/ole">
            <mc:AlternateContent xmlns:mc="http://schemas.openxmlformats.org/markup-compatibility/2006">
              <mc:Choice xmlns:v="urn:schemas-microsoft-com:vml" Requires="v">
                <p:oleObj spid="_x0000_s1029" name="Document" r:id="rId5" imgW="6799576" imgH="8719334" progId="Word.Document.12">
                  <p:embed/>
                </p:oleObj>
              </mc:Choice>
              <mc:Fallback>
                <p:oleObj name="Document" r:id="rId5" imgW="6799576" imgH="8719334" progId="Word.Document.12">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057400"/>
                        <a:ext cx="3749662"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211</TotalTime>
  <Words>1244</Words>
  <Application>Microsoft Office PowerPoint</Application>
  <PresentationFormat>On-screen Show (4:3)</PresentationFormat>
  <Paragraphs>69</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Trek</vt:lpstr>
      <vt:lpstr>Document</vt:lpstr>
      <vt:lpstr>San Francisco Bay Area  Chapter  Fundraising Management  Guide</vt:lpstr>
      <vt:lpstr>SFBA Fundraising Management Guide</vt:lpstr>
      <vt:lpstr>Auto Racing</vt:lpstr>
      <vt:lpstr>National Conference Silent Auction</vt:lpstr>
      <vt:lpstr>San Francisco 49er Football</vt:lpstr>
      <vt:lpstr>CHAPTER CrAB fEST</vt:lpstr>
      <vt:lpstr>Donations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 Francisco Bay Area Chapter  Fundraising Management Guide</dc:title>
  <dc:creator>Adolph</dc:creator>
  <cp:lastModifiedBy>Kwan</cp:lastModifiedBy>
  <cp:revision>44</cp:revision>
  <dcterms:created xsi:type="dcterms:W3CDTF">2012-04-25T02:40:47Z</dcterms:created>
  <dcterms:modified xsi:type="dcterms:W3CDTF">2012-04-26T01:17:42Z</dcterms:modified>
</cp:coreProperties>
</file>